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56" r:id="rId2"/>
    <p:sldId id="569" r:id="rId3"/>
    <p:sldId id="616" r:id="rId4"/>
    <p:sldId id="618" r:id="rId5"/>
    <p:sldId id="619" r:id="rId6"/>
    <p:sldId id="620" r:id="rId7"/>
    <p:sldId id="623" r:id="rId8"/>
    <p:sldId id="624" r:id="rId9"/>
    <p:sldId id="621" r:id="rId10"/>
    <p:sldId id="622" r:id="rId11"/>
  </p:sldIdLst>
  <p:sldSz cx="9144000" cy="5143500" type="screen16x9"/>
  <p:notesSz cx="6858000" cy="12192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9F63"/>
    <a:srgbClr val="5A5A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1233" autoAdjust="0"/>
  </p:normalViewPr>
  <p:slideViewPr>
    <p:cSldViewPr snapToGrid="0" snapToObjects="1">
      <p:cViewPr varScale="1">
        <p:scale>
          <a:sx n="73" d="100"/>
          <a:sy n="73" d="100"/>
        </p:scale>
        <p:origin x="96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7976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27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48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683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40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48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00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ACD2F-F492-62A9-CEAC-C9296083A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6CD10E-15B9-3175-4887-B1309241F6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804AA7-F08E-560F-CD1E-10F0EF1F2E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B6197-935D-8EAF-1E35-360231501F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52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25F4A-46B8-A8D4-826F-C235DA2E9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CF1661-CF6F-BEA9-675F-04A1027807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8C543E-DDE5-D7A7-E15B-41D9E15EF8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B38551-9B96-A506-37D3-D6D4008E6E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514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67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572000" y="680593"/>
            <a:ext cx="4552645" cy="37810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buNone/>
            </a:pPr>
            <a:r>
              <a:rPr lang="en-US" sz="300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&lt;&lt;Project Name&gt;&gt;</a:t>
            </a:r>
          </a:p>
          <a:p>
            <a:pPr algn="l">
              <a:buNone/>
            </a:pPr>
            <a:endParaRPr lang="en-US" sz="3000" dirty="0">
              <a:latin typeface="Montserrat" pitchFamily="34" charset="0"/>
            </a:endParaRPr>
          </a:p>
          <a:p>
            <a:pPr algn="l">
              <a:buNone/>
            </a:pPr>
            <a:r>
              <a:rPr lang="en-US" sz="2000" dirty="0">
                <a:latin typeface="Montserrat" pitchFamily="34" charset="0"/>
              </a:rPr>
              <a:t>&lt; tagline (optional)&gt;</a:t>
            </a:r>
          </a:p>
          <a:p>
            <a:pPr algn="l">
              <a:buNone/>
            </a:pPr>
            <a:endParaRPr lang="en-US" sz="2000" dirty="0">
              <a:latin typeface="Montserrat" pitchFamily="34" charset="0"/>
            </a:endParaRPr>
          </a:p>
          <a:p>
            <a:pPr algn="l">
              <a:buNone/>
            </a:pPr>
            <a:r>
              <a:rPr lang="en-US" sz="2000" dirty="0">
                <a:latin typeface="Montserrat" pitchFamily="34" charset="0"/>
              </a:rPr>
              <a:t>Gen AI Academy – May 2025 Batch</a:t>
            </a:r>
          </a:p>
          <a:p>
            <a:pPr algn="l">
              <a:buNone/>
            </a:pPr>
            <a:endParaRPr lang="en-US" sz="2000" dirty="0">
              <a:latin typeface="Montserrat" pitchFamily="34" charset="0"/>
            </a:endParaRPr>
          </a:p>
          <a:p>
            <a:pPr algn="l">
              <a:buNone/>
            </a:pPr>
            <a:r>
              <a:rPr lang="en-US" sz="2000" dirty="0">
                <a:latin typeface="Montserrat" pitchFamily="34" charset="0"/>
              </a:rPr>
              <a:t>Authors:</a:t>
            </a:r>
            <a:br>
              <a:rPr lang="en-US" sz="2000" dirty="0">
                <a:latin typeface="Montserrat" pitchFamily="34" charset="0"/>
              </a:rPr>
            </a:br>
            <a:r>
              <a:rPr lang="en-US" sz="2000" dirty="0">
                <a:latin typeface="Montserrat" pitchFamily="34" charset="0"/>
              </a:rPr>
              <a:t>&lt;Names&gt;</a:t>
            </a:r>
          </a:p>
          <a:p>
            <a:pPr algn="l">
              <a:buNone/>
            </a:pPr>
            <a:endParaRPr lang="en-US" sz="2000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3"/>
          <a:srcRect l="22222" r="22222"/>
          <a:stretch/>
        </p:blipFill>
        <p:spPr>
          <a:xfrm>
            <a:off x="1" y="0"/>
            <a:ext cx="4285178" cy="514221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Provide conclusion of how the learnings were applied to implement this project</a:t>
            </a:r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351120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Business problem statement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641031"/>
            <a:ext cx="83736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bg1"/>
                </a:solidFill>
                <a:effectLst/>
                <a:latin typeface="__styreneB_5d855b"/>
              </a:rPr>
              <a:t>Business Problem Statement</a:t>
            </a:r>
          </a:p>
          <a:p>
            <a:endParaRPr lang="en-US" sz="8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Include from requirements doc</a:t>
            </a:r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3819845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Selected approach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8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Describe pros and cons of the approaches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Explain why a certain approach was selected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Include a Bill Of Materials (List of all tools used such as</a:t>
            </a: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Streamlit, </a:t>
            </a:r>
            <a:r>
              <a:rPr lang="en-US" sz="1400" dirty="0" err="1">
                <a:solidFill>
                  <a:schemeClr val="bg1"/>
                </a:solidFill>
                <a:latin typeface="__styreneB_5d855b"/>
              </a:rPr>
              <a:t>serper</a:t>
            </a:r>
            <a:r>
              <a:rPr lang="en-US" sz="1400" dirty="0">
                <a:solidFill>
                  <a:schemeClr val="bg1"/>
                </a:solidFill>
                <a:latin typeface="__styreneB_5d855b"/>
              </a:rPr>
              <a:t>, Azure OpenAI LLM, </a:t>
            </a:r>
            <a:r>
              <a:rPr lang="en-US" sz="1400" dirty="0" err="1">
                <a:solidFill>
                  <a:schemeClr val="bg1"/>
                </a:solidFill>
                <a:latin typeface="__styreneB_5d855b"/>
              </a:rPr>
              <a:t>langchain</a:t>
            </a:r>
            <a:r>
              <a:rPr lang="en-US" sz="1400" dirty="0">
                <a:solidFill>
                  <a:schemeClr val="bg1"/>
                </a:solidFill>
                <a:latin typeface="__styreneB_5d855b"/>
              </a:rPr>
              <a:t> python etc.</a:t>
            </a:r>
          </a:p>
        </p:txBody>
      </p:sp>
    </p:spTree>
    <p:extLst>
      <p:ext uri="{BB962C8B-B14F-4D97-AF65-F5344CB8AC3E}">
        <p14:creationId xmlns:p14="http://schemas.microsoft.com/office/powerpoint/2010/main" val="2021102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Solution architecture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Show a diagram showing how the components fit together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Show the request flow with all components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Include all components used 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If it is a multi step process, such as data collection and inference are different, include 2 slides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In each flow, show all components and libraries used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3969582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Implementation details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Highlight any challenges faced, choice of approaches, tradeoffs, assumptions</a:t>
            </a: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Highlight the technology stack, libraries and APIs used</a:t>
            </a:r>
            <a:endParaRPr lang="en-US" sz="1400" b="0" i="0" dirty="0">
              <a:solidFill>
                <a:schemeClr val="bg1"/>
              </a:solidFill>
              <a:effectLst/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1175241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Demo </a:t>
            </a:r>
            <a:r>
              <a:rPr lang="en-US" sz="1400" b="0" i="0" dirty="0" err="1">
                <a:solidFill>
                  <a:schemeClr val="bg1"/>
                </a:solidFill>
                <a:effectLst/>
                <a:latin typeface="__styreneB_5d855b"/>
              </a:rPr>
              <a:t>url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 /live demo/recording</a:t>
            </a:r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76827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BDDCDC-9AB3-ACDA-C3B0-FCF12AC11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1270D23F-C10B-E921-836D-98572A333A30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4D3B64-44E1-C2E4-6A25-4D88F3CE5E40}"/>
              </a:ext>
            </a:extLst>
          </p:cNvPr>
          <p:cNvSpPr txBox="1"/>
          <p:nvPr/>
        </p:nvSpPr>
        <p:spPr>
          <a:xfrm>
            <a:off x="160748" y="740619"/>
            <a:ext cx="837365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Evaluation metrics, comparison among approaches</a:t>
            </a:r>
          </a:p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dirty="0">
                <a:solidFill>
                  <a:schemeClr val="bg1"/>
                </a:solidFill>
                <a:latin typeface="__styreneB_5d855b"/>
              </a:rPr>
              <a:t>Interpret the evaluation metrics and explain the numbers (why low recall, for example)</a:t>
            </a:r>
          </a:p>
        </p:txBody>
      </p:sp>
    </p:spTree>
    <p:extLst>
      <p:ext uri="{BB962C8B-B14F-4D97-AF65-F5344CB8AC3E}">
        <p14:creationId xmlns:p14="http://schemas.microsoft.com/office/powerpoint/2010/main" val="1670266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A1B368-ECFA-2F95-AF0A-88615D31E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FE106F7A-DDE7-3F30-EFFC-54B97DCD4F84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657E3B-D951-FEA5-8505-056B39B5C2BE}"/>
              </a:ext>
            </a:extLst>
          </p:cNvPr>
          <p:cNvSpPr txBox="1"/>
          <p:nvPr/>
        </p:nvSpPr>
        <p:spPr>
          <a:xfrm>
            <a:off x="160748" y="740619"/>
            <a:ext cx="83736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Challenges faced during implementation and how you resolved them</a:t>
            </a:r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1600610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">
            <a:extLst>
              <a:ext uri="{FF2B5EF4-FFF2-40B4-BE49-F238E27FC236}">
                <a16:creationId xmlns:a16="http://schemas.microsoft.com/office/drawing/2014/main" id="{64BFF504-7F17-3D53-AF3E-0EBEF897EEFB}"/>
              </a:ext>
            </a:extLst>
          </p:cNvPr>
          <p:cNvSpPr/>
          <p:nvPr/>
        </p:nvSpPr>
        <p:spPr>
          <a:xfrm>
            <a:off x="226652" y="236168"/>
            <a:ext cx="8464268" cy="403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012"/>
              </a:lnSpc>
            </a:pPr>
            <a:r>
              <a:rPr lang="en-US" sz="24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 steps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4E06-32E9-1D99-9F6F-233E33BDCA46}"/>
              </a:ext>
            </a:extLst>
          </p:cNvPr>
          <p:cNvSpPr txBox="1"/>
          <p:nvPr/>
        </p:nvSpPr>
        <p:spPr>
          <a:xfrm>
            <a:off x="160748" y="740619"/>
            <a:ext cx="83736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__styreneB_5d855b"/>
            </a:endParaRP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__styreneB_5d855b"/>
              </a:rPr>
              <a:t>Recommend next steps involved to take this solution to production</a:t>
            </a:r>
            <a:endParaRPr lang="en-US" sz="1400" dirty="0">
              <a:solidFill>
                <a:schemeClr val="bg1"/>
              </a:solidFill>
              <a:latin typeface="__styreneB_5d855b"/>
            </a:endParaRPr>
          </a:p>
        </p:txBody>
      </p:sp>
    </p:spTree>
    <p:extLst>
      <p:ext uri="{BB962C8B-B14F-4D97-AF65-F5344CB8AC3E}">
        <p14:creationId xmlns:p14="http://schemas.microsoft.com/office/powerpoint/2010/main" val="3693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7942</TotalTime>
  <Words>224</Words>
  <Application>Microsoft Office PowerPoint</Application>
  <PresentationFormat>On-screen Show (16:9)</PresentationFormat>
  <Paragraphs>61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__styreneB_5d855b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Beautiful.ai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Generative AI for Banking Leaders</dc:title>
  <dc:subject>Introduction to Generative AI for Banking Leaders</dc:subject>
  <dc:creator>vijay@tleafservices.com</dc:creator>
  <cp:lastModifiedBy>Vijay Agrawal</cp:lastModifiedBy>
  <cp:revision>3</cp:revision>
  <dcterms:created xsi:type="dcterms:W3CDTF">2024-02-04T05:08:48Z</dcterms:created>
  <dcterms:modified xsi:type="dcterms:W3CDTF">2025-05-19T09:22:38Z</dcterms:modified>
</cp:coreProperties>
</file>